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7" r:id="rId5"/>
    <p:sldId id="258" r:id="rId6"/>
    <p:sldId id="269" r:id="rId7"/>
    <p:sldId id="277" r:id="rId8"/>
    <p:sldId id="266" r:id="rId9"/>
    <p:sldId id="270" r:id="rId10"/>
    <p:sldId id="275" r:id="rId11"/>
    <p:sldId id="278" r:id="rId12"/>
    <p:sldId id="279" r:id="rId13"/>
    <p:sldId id="280" r:id="rId14"/>
    <p:sldId id="271" r:id="rId15"/>
    <p:sldId id="281" r:id="rId16"/>
    <p:sldId id="282" r:id="rId17"/>
    <p:sldId id="283"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E7E6E6"/>
    <a:srgbClr val="666666"/>
    <a:srgbClr val="D42229"/>
    <a:srgbClr val="FFFFFF"/>
    <a:srgbClr val="0D1D51"/>
    <a:srgbClr val="007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7949" autoAdjust="0"/>
  </p:normalViewPr>
  <p:slideViewPr>
    <p:cSldViewPr snapToGrid="0" showGuides="1">
      <p:cViewPr varScale="1">
        <p:scale>
          <a:sx n="83" d="100"/>
          <a:sy n="83" d="100"/>
        </p:scale>
        <p:origin x="946" y="8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8/3/2020</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8/3/2020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3316405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dirty="0"/>
          </a:p>
        </p:txBody>
      </p:sp>
    </p:spTree>
    <p:extLst>
      <p:ext uri="{BB962C8B-B14F-4D97-AF65-F5344CB8AC3E}">
        <p14:creationId xmlns:p14="http://schemas.microsoft.com/office/powerpoint/2010/main" val="476609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dirty="0"/>
          </a:p>
        </p:txBody>
      </p:sp>
    </p:spTree>
    <p:extLst>
      <p:ext uri="{BB962C8B-B14F-4D97-AF65-F5344CB8AC3E}">
        <p14:creationId xmlns:p14="http://schemas.microsoft.com/office/powerpoint/2010/main" val="3215232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14</a:t>
            </a:fld>
            <a:endParaRPr lang="en-US" noProof="0" dirty="0"/>
          </a:p>
        </p:txBody>
      </p:sp>
    </p:spTree>
    <p:extLst>
      <p:ext uri="{BB962C8B-B14F-4D97-AF65-F5344CB8AC3E}">
        <p14:creationId xmlns:p14="http://schemas.microsoft.com/office/powerpoint/2010/main" val="2057792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a:t>
            </a:fld>
            <a:endParaRPr lang="en-US" noProof="0" dirty="0"/>
          </a:p>
        </p:txBody>
      </p:sp>
    </p:spTree>
    <p:extLst>
      <p:ext uri="{BB962C8B-B14F-4D97-AF65-F5344CB8AC3E}">
        <p14:creationId xmlns:p14="http://schemas.microsoft.com/office/powerpoint/2010/main" val="4140492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5271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796610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8/3/2020</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337688" y="2242267"/>
            <a:ext cx="5143500" cy="1799192"/>
          </a:xfrm>
        </p:spPr>
        <p:txBody>
          <a:bodyPr/>
          <a:lstStyle/>
          <a:p>
            <a:r>
              <a:rPr lang="en-US" sz="4000" dirty="0">
                <a:solidFill>
                  <a:schemeClr val="tx1"/>
                </a:solidFill>
              </a:rPr>
              <a:t>Ho Chi Minh City Land Price Prediction model</a:t>
            </a:r>
            <a:endParaRPr lang="en-US" sz="4000" dirty="0"/>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dirty="0"/>
              <a:t>Vo Khang Di</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5" name="Rectangle 4">
            <a:extLst>
              <a:ext uri="{FF2B5EF4-FFF2-40B4-BE49-F238E27FC236}">
                <a16:creationId xmlns:a16="http://schemas.microsoft.com/office/drawing/2014/main" id="{CC449583-3329-4E51-ABD3-E0BF5F96D16A}"/>
              </a:ext>
            </a:extLst>
          </p:cNvPr>
          <p:cNvSpPr/>
          <p:nvPr/>
        </p:nvSpPr>
        <p:spPr>
          <a:xfrm>
            <a:off x="6337688" y="1113183"/>
            <a:ext cx="2186110" cy="104162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Number of landmarks vs Land Prices</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
        <p:nvSpPr>
          <p:cNvPr id="4" name="Rectangle 3">
            <a:extLst>
              <a:ext uri="{FF2B5EF4-FFF2-40B4-BE49-F238E27FC236}">
                <a16:creationId xmlns:a16="http://schemas.microsoft.com/office/drawing/2014/main" id="{95750070-3A2E-4ED5-94FC-30510F8A73D0}"/>
              </a:ext>
            </a:extLst>
          </p:cNvPr>
          <p:cNvSpPr/>
          <p:nvPr/>
        </p:nvSpPr>
        <p:spPr>
          <a:xfrm>
            <a:off x="11306755" y="6392849"/>
            <a:ext cx="369306" cy="3737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8562E47-F00B-48EA-BA74-D6C2469E225B}"/>
              </a:ext>
            </a:extLst>
          </p:cNvPr>
          <p:cNvSpPr/>
          <p:nvPr/>
        </p:nvSpPr>
        <p:spPr>
          <a:xfrm>
            <a:off x="350982" y="6086764"/>
            <a:ext cx="1311563" cy="679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1B2BF7D-4E14-4BD5-B508-97978492AD57}"/>
              </a:ext>
            </a:extLst>
          </p:cNvPr>
          <p:cNvSpPr txBox="1"/>
          <p:nvPr/>
        </p:nvSpPr>
        <p:spPr>
          <a:xfrm>
            <a:off x="7519386" y="1826210"/>
            <a:ext cx="3311371" cy="3416320"/>
          </a:xfrm>
          <a:prstGeom prst="rect">
            <a:avLst/>
          </a:prstGeom>
          <a:noFill/>
        </p:spPr>
        <p:txBody>
          <a:bodyPr wrap="square" rtlCol="0">
            <a:spAutoFit/>
          </a:bodyPr>
          <a:lstStyle/>
          <a:p>
            <a:r>
              <a:rPr lang="en-US" dirty="0"/>
              <a:t>This plot of the data set shows an almost perfect linear relationship between the number of landmarks in a district and its average land price.</a:t>
            </a:r>
          </a:p>
          <a:p>
            <a:endParaRPr lang="en-US" dirty="0"/>
          </a:p>
          <a:p>
            <a:r>
              <a:rPr lang="en-US" dirty="0"/>
              <a:t>Therefore, Linear regression is a good choice.</a:t>
            </a:r>
          </a:p>
          <a:p>
            <a:endParaRPr lang="en-US" dirty="0"/>
          </a:p>
          <a:p>
            <a:r>
              <a:rPr lang="en-US" dirty="0"/>
              <a:t>The model itself is Multiple Linear Regression so it can only be operated in the notebook.</a:t>
            </a:r>
          </a:p>
        </p:txBody>
      </p:sp>
      <p:pic>
        <p:nvPicPr>
          <p:cNvPr id="9" name="Picture 8">
            <a:extLst>
              <a:ext uri="{FF2B5EF4-FFF2-40B4-BE49-F238E27FC236}">
                <a16:creationId xmlns:a16="http://schemas.microsoft.com/office/drawing/2014/main" id="{1CFCCA93-2D47-4A46-BBB9-CB66767F367B}"/>
              </a:ext>
            </a:extLst>
          </p:cNvPr>
          <p:cNvPicPr>
            <a:picLocks noChangeAspect="1"/>
          </p:cNvPicPr>
          <p:nvPr/>
        </p:nvPicPr>
        <p:blipFill>
          <a:blip r:embed="rId3"/>
          <a:stretch>
            <a:fillRect/>
          </a:stretch>
        </p:blipFill>
        <p:spPr>
          <a:xfrm>
            <a:off x="515938" y="1429345"/>
            <a:ext cx="6958800" cy="4395031"/>
          </a:xfrm>
          <a:prstGeom prst="rect">
            <a:avLst/>
          </a:prstGeom>
        </p:spPr>
      </p:pic>
    </p:spTree>
    <p:extLst>
      <p:ext uri="{BB962C8B-B14F-4D97-AF65-F5344CB8AC3E}">
        <p14:creationId xmlns:p14="http://schemas.microsoft.com/office/powerpoint/2010/main" val="276487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0FC779-CB2F-4985-A464-873E9BF495E0}"/>
              </a:ext>
            </a:extLst>
          </p:cNvPr>
          <p:cNvSpPr/>
          <p:nvPr/>
        </p:nvSpPr>
        <p:spPr>
          <a:xfrm>
            <a:off x="1322476" y="1794985"/>
            <a:ext cx="1238865" cy="920336"/>
          </a:xfrm>
          <a:prstGeom prst="rect">
            <a:avLst/>
          </a:prstGeom>
          <a:solidFill>
            <a:srgbClr val="E7E6E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a:xfrm>
            <a:off x="219126" y="1988374"/>
            <a:ext cx="3445566" cy="3723314"/>
          </a:xfrm>
        </p:spPr>
        <p:txBody>
          <a:bodyPr>
            <a:normAutofit/>
          </a:bodyPr>
          <a:lstStyle/>
          <a:p>
            <a:pPr algn="l"/>
            <a:r>
              <a:rPr lang="en-US" sz="2000" dirty="0">
                <a:effectLst/>
                <a:latin typeface="Calibri" panose="020F0502020204030204" pitchFamily="34" charset="0"/>
                <a:ea typeface="游明朝" panose="02020400000000000000" pitchFamily="18" charset="-128"/>
                <a:cs typeface="Times New Roman" panose="02020603050405020304" pitchFamily="18" charset="0"/>
              </a:rPr>
              <a:t>Due to the relatively low amount of data samples. The model’s accuracy, namely its variance score, vary wildly depending on which districts are chosen for the data or testing set. </a:t>
            </a:r>
          </a:p>
          <a:p>
            <a:pPr algn="l"/>
            <a:r>
              <a:rPr lang="en-US" sz="2000" dirty="0">
                <a:effectLst/>
                <a:latin typeface="Calibri" panose="020F0502020204030204" pitchFamily="34" charset="0"/>
                <a:ea typeface="游明朝" panose="02020400000000000000" pitchFamily="18" charset="-128"/>
                <a:cs typeface="Times New Roman" panose="02020603050405020304" pitchFamily="18" charset="0"/>
              </a:rPr>
              <a:t>Thus, for now, we can only evaluate how often the it produces an accurate model by calculating all possible combinations of training and testing sets, we arrive at this dataframe:</a:t>
            </a:r>
            <a:endParaRPr lang="en-US" sz="2000" dirty="0"/>
          </a:p>
        </p:txBody>
      </p:sp>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
        <p:nvSpPr>
          <p:cNvPr id="12" name="Rectangle 11">
            <a:extLst>
              <a:ext uri="{FF2B5EF4-FFF2-40B4-BE49-F238E27FC236}">
                <a16:creationId xmlns:a16="http://schemas.microsoft.com/office/drawing/2014/main" id="{42656D4D-006A-40A6-B83D-878127C914F1}"/>
              </a:ext>
            </a:extLst>
          </p:cNvPr>
          <p:cNvSpPr/>
          <p:nvPr/>
        </p:nvSpPr>
        <p:spPr>
          <a:xfrm>
            <a:off x="11306755" y="6392849"/>
            <a:ext cx="369306" cy="3737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8D660D4-8462-41C6-B7DF-8F3B99B76595}"/>
              </a:ext>
            </a:extLst>
          </p:cNvPr>
          <p:cNvPicPr>
            <a:picLocks noChangeAspect="1"/>
          </p:cNvPicPr>
          <p:nvPr/>
        </p:nvPicPr>
        <p:blipFill>
          <a:blip r:embed="rId5"/>
          <a:stretch>
            <a:fillRect/>
          </a:stretch>
        </p:blipFill>
        <p:spPr>
          <a:xfrm>
            <a:off x="4714722" y="1656478"/>
            <a:ext cx="2753032" cy="4535800"/>
          </a:xfrm>
          <a:prstGeom prst="rect">
            <a:avLst/>
          </a:prstGeom>
        </p:spPr>
      </p:pic>
      <p:sp>
        <p:nvSpPr>
          <p:cNvPr id="19" name="Rectangle 18">
            <a:extLst>
              <a:ext uri="{FF2B5EF4-FFF2-40B4-BE49-F238E27FC236}">
                <a16:creationId xmlns:a16="http://schemas.microsoft.com/office/drawing/2014/main" id="{47999884-0552-4209-97A5-810E3290E373}"/>
              </a:ext>
            </a:extLst>
          </p:cNvPr>
          <p:cNvSpPr/>
          <p:nvPr/>
        </p:nvSpPr>
        <p:spPr>
          <a:xfrm>
            <a:off x="9448837" y="1794985"/>
            <a:ext cx="1238865" cy="920336"/>
          </a:xfrm>
          <a:prstGeom prst="rect">
            <a:avLst/>
          </a:prstGeom>
          <a:solidFill>
            <a:srgbClr val="E7E6E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C44D3AC0-523C-4DAC-BFD9-665066459AEF}"/>
              </a:ext>
            </a:extLst>
          </p:cNvPr>
          <p:cNvSpPr txBox="1">
            <a:spLocks/>
          </p:cNvSpPr>
          <p:nvPr/>
        </p:nvSpPr>
        <p:spPr>
          <a:xfrm>
            <a:off x="8527308" y="1912476"/>
            <a:ext cx="3445566" cy="3723314"/>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7000"/>
              </a:lnSpc>
              <a:spcAft>
                <a:spcPts val="800"/>
              </a:spcAft>
            </a:pPr>
            <a:r>
              <a:rPr lang="en-US" sz="1800" dirty="0">
                <a:effectLst/>
                <a:latin typeface="Calibri" panose="020F0502020204030204" pitchFamily="34" charset="0"/>
                <a:ea typeface="游明朝" panose="02020400000000000000" pitchFamily="18" charset="-128"/>
                <a:cs typeface="Times New Roman" panose="02020603050405020304" pitchFamily="18" charset="0"/>
              </a:rPr>
              <a:t>We can see that around 25% of the time, a completely inaccurate model would be built. </a:t>
            </a:r>
          </a:p>
          <a:p>
            <a:pPr algn="l">
              <a:lnSpc>
                <a:spcPct val="107000"/>
              </a:lnSpc>
              <a:spcAft>
                <a:spcPts val="800"/>
              </a:spcAft>
            </a:pPr>
            <a:r>
              <a:rPr lang="en-US" sz="1800" dirty="0">
                <a:effectLst/>
                <a:latin typeface="Calibri" panose="020F0502020204030204" pitchFamily="34" charset="0"/>
                <a:ea typeface="游明朝" panose="02020400000000000000" pitchFamily="18" charset="-128"/>
                <a:cs typeface="Times New Roman" panose="02020603050405020304" pitchFamily="18" charset="0"/>
              </a:rPr>
              <a:t>Most of the models tend towards the 0.4-0.7 variance score range.</a:t>
            </a:r>
          </a:p>
          <a:p>
            <a:pPr algn="l">
              <a:lnSpc>
                <a:spcPct val="107000"/>
              </a:lnSpc>
              <a:spcAft>
                <a:spcPts val="800"/>
              </a:spcAft>
            </a:pPr>
            <a:r>
              <a:rPr lang="en-US" sz="1800" dirty="0">
                <a:latin typeface="Calibri" panose="020F0502020204030204" pitchFamily="34" charset="0"/>
                <a:ea typeface="游明朝" panose="02020400000000000000" pitchFamily="18" charset="-128"/>
                <a:cs typeface="Times New Roman" panose="02020603050405020304" pitchFamily="18" charset="0"/>
              </a:rPr>
              <a:t>More data is required to improve.</a:t>
            </a:r>
          </a:p>
        </p:txBody>
      </p:sp>
    </p:spTree>
    <p:extLst>
      <p:ext uri="{BB962C8B-B14F-4D97-AF65-F5344CB8AC3E}">
        <p14:creationId xmlns:p14="http://schemas.microsoft.com/office/powerpoint/2010/main" val="460269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9</a:t>
            </a:r>
          </a:p>
        </p:txBody>
      </p:sp>
      <p:sp>
        <p:nvSpPr>
          <p:cNvPr id="2" name="Rectangle 1">
            <a:extLst>
              <a:ext uri="{FF2B5EF4-FFF2-40B4-BE49-F238E27FC236}">
                <a16:creationId xmlns:a16="http://schemas.microsoft.com/office/drawing/2014/main" id="{7482F022-D1FD-4B54-8B73-C06EFCE09585}"/>
              </a:ext>
            </a:extLst>
          </p:cNvPr>
          <p:cNvSpPr/>
          <p:nvPr/>
        </p:nvSpPr>
        <p:spPr>
          <a:xfrm>
            <a:off x="11306755" y="6392849"/>
            <a:ext cx="369306" cy="3737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2ABDFEA-A0AF-407C-AAC3-14D20F5D7935}"/>
              </a:ext>
            </a:extLst>
          </p:cNvPr>
          <p:cNvSpPr txBox="1"/>
          <p:nvPr/>
        </p:nvSpPr>
        <p:spPr>
          <a:xfrm>
            <a:off x="525461" y="1698575"/>
            <a:ext cx="11029356" cy="3350597"/>
          </a:xfrm>
          <a:prstGeom prst="rect">
            <a:avLst/>
          </a:prstGeom>
          <a:noFill/>
        </p:spPr>
        <p:txBody>
          <a:bodyPr wrap="square">
            <a:spAutoFit/>
          </a:bodyPr>
          <a:lstStyle/>
          <a:p>
            <a:pPr>
              <a:lnSpc>
                <a:spcPct val="107000"/>
              </a:lnSpc>
              <a:spcBef>
                <a:spcPts val="1200"/>
              </a:spcBef>
              <a:spcAft>
                <a:spcPts val="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Foursquare API does not always give full Vietnamese addresses which would include information on which district the landmark belongs to, making it difficult to sort landmarks by district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sym typeface="Wingdings" panose="05000000000000000000" pitchFamily="2" charset="2"/>
              </a:rPr>
              <a:t>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unable to identify all landmarks in every district because </a:t>
            </a:r>
          </a:p>
          <a:p>
            <a:pPr>
              <a:lnSpc>
                <a:spcPct val="107000"/>
              </a:lnSpc>
              <a:spcBef>
                <a:spcPts val="1200"/>
              </a:spcBef>
              <a:spcAft>
                <a:spcPts val="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Foursquare API is also unable to locate every landmark. (i.e. Ben Thanh Market, a famous landmark of district 1 was not detected)</a:t>
            </a:r>
          </a:p>
          <a:p>
            <a:pPr>
              <a:lnSpc>
                <a:spcPct val="107000"/>
              </a:lnSpc>
              <a:spcBef>
                <a:spcPts val="1200"/>
              </a:spcBef>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Vietnamese districts are distributed and has boundaries drawn in no particular order, there is no logic to their size and placements other than history, making it too difficult to cover the entirety of the area in each district.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sym typeface="Wingdings" panose="05000000000000000000" pitchFamily="2" charset="2"/>
              </a:rPr>
              <a:t> </a:t>
            </a:r>
            <a:r>
              <a:rPr lang="en-US" sz="1800" dirty="0">
                <a:solidFill>
                  <a:srgbClr val="000000"/>
                </a:solidFill>
                <a:effectLst/>
                <a:latin typeface="Calibri" panose="020F0502020204030204" pitchFamily="34" charset="0"/>
                <a:ea typeface="Times New Roman" panose="02020603050405020304" pitchFamily="18" charset="0"/>
              </a:rPr>
              <a:t>the data gathering area has to be confined to circles in which not all landmarks were collected, resulting in massive loss in data.</a:t>
            </a:r>
            <a:br>
              <a:rPr lang="en-US" dirty="0"/>
            </a:br>
            <a:endParaRPr lang="en-US" dirty="0"/>
          </a:p>
        </p:txBody>
      </p:sp>
      <p:sp>
        <p:nvSpPr>
          <p:cNvPr id="10" name="Title 1">
            <a:extLst>
              <a:ext uri="{FF2B5EF4-FFF2-40B4-BE49-F238E27FC236}">
                <a16:creationId xmlns:a16="http://schemas.microsoft.com/office/drawing/2014/main" id="{ABBCB1ED-15E7-4543-9455-B253861F46B5}"/>
              </a:ext>
            </a:extLst>
          </p:cNvPr>
          <p:cNvSpPr>
            <a:spLocks noGrp="1"/>
          </p:cNvSpPr>
          <p:nvPr>
            <p:ph type="title"/>
          </p:nvPr>
        </p:nvSpPr>
        <p:spPr>
          <a:xfrm>
            <a:off x="515938" y="246621"/>
            <a:ext cx="11150600" cy="920336"/>
          </a:xfrm>
        </p:spPr>
        <p:txBody>
          <a:bodyPr/>
          <a:lstStyle/>
          <a:p>
            <a:r>
              <a:rPr lang="en-US" dirty="0"/>
              <a:t>Difficulties</a:t>
            </a:r>
          </a:p>
        </p:txBody>
      </p:sp>
      <p:sp>
        <p:nvSpPr>
          <p:cNvPr id="6" name="Rectangle 5">
            <a:extLst>
              <a:ext uri="{FF2B5EF4-FFF2-40B4-BE49-F238E27FC236}">
                <a16:creationId xmlns:a16="http://schemas.microsoft.com/office/drawing/2014/main" id="{C6CCEA29-56C8-4A6A-9716-AF502E959B99}"/>
              </a:ext>
            </a:extLst>
          </p:cNvPr>
          <p:cNvSpPr/>
          <p:nvPr/>
        </p:nvSpPr>
        <p:spPr>
          <a:xfrm>
            <a:off x="350982" y="6086764"/>
            <a:ext cx="1311563" cy="679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35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9</a:t>
            </a:r>
          </a:p>
        </p:txBody>
      </p:sp>
      <p:sp>
        <p:nvSpPr>
          <p:cNvPr id="2" name="Rectangle 1">
            <a:extLst>
              <a:ext uri="{FF2B5EF4-FFF2-40B4-BE49-F238E27FC236}">
                <a16:creationId xmlns:a16="http://schemas.microsoft.com/office/drawing/2014/main" id="{7482F022-D1FD-4B54-8B73-C06EFCE09585}"/>
              </a:ext>
            </a:extLst>
          </p:cNvPr>
          <p:cNvSpPr/>
          <p:nvPr/>
        </p:nvSpPr>
        <p:spPr>
          <a:xfrm>
            <a:off x="11306755" y="6392849"/>
            <a:ext cx="369306" cy="3737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2ABDFEA-A0AF-407C-AAC3-14D20F5D7935}"/>
              </a:ext>
            </a:extLst>
          </p:cNvPr>
          <p:cNvSpPr txBox="1"/>
          <p:nvPr/>
        </p:nvSpPr>
        <p:spPr>
          <a:xfrm>
            <a:off x="525461" y="1698575"/>
            <a:ext cx="11029356" cy="2955553"/>
          </a:xfrm>
          <a:prstGeom prst="rect">
            <a:avLst/>
          </a:prstGeom>
          <a:noFill/>
        </p:spPr>
        <p:txBody>
          <a:bodyPr wrap="square">
            <a:spAutoFit/>
          </a:bodyPr>
          <a:lstStyle/>
          <a:p>
            <a:pPr>
              <a:lnSpc>
                <a:spcPct val="107000"/>
              </a:lnSpc>
              <a:spcBef>
                <a:spcPts val="1200"/>
              </a:spcBef>
              <a:spcAft>
                <a:spcPts val="0"/>
              </a:spcAft>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If the aforementioned difficulties were somehow solved, or if enough data were otherwise amassed through different means, the presented method would produce a significantly more accurate and useful model. </a:t>
            </a:r>
          </a:p>
          <a:p>
            <a:pPr>
              <a:lnSpc>
                <a:spcPct val="107000"/>
              </a:lnSpc>
              <a:spcBef>
                <a:spcPts val="1200"/>
              </a:spcBef>
              <a:spcAft>
                <a:spcPts val="0"/>
              </a:spcAft>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Other features such as average population density, which was impossible to measure in a circle, would become available for use to further enhance accuracy.</a:t>
            </a:r>
            <a:endParaRPr lang="en-US" sz="2400" dirty="0">
              <a:effectLst/>
              <a:latin typeface="Calibri" panose="020F0502020204030204" pitchFamily="34" charset="0"/>
              <a:ea typeface="游明朝" panose="02020400000000000000" pitchFamily="18" charset="-128"/>
              <a:cs typeface="Times New Roman" panose="02020603050405020304" pitchFamily="18" charset="0"/>
            </a:endParaRPr>
          </a:p>
          <a:p>
            <a:pPr>
              <a:lnSpc>
                <a:spcPct val="107000"/>
              </a:lnSpc>
              <a:spcBef>
                <a:spcPts val="1200"/>
              </a:spcBef>
            </a:pPr>
            <a:br>
              <a:rPr lang="en-US" dirty="0"/>
            </a:br>
            <a:endParaRPr lang="en-US" dirty="0"/>
          </a:p>
        </p:txBody>
      </p:sp>
      <p:sp>
        <p:nvSpPr>
          <p:cNvPr id="10" name="Title 1">
            <a:extLst>
              <a:ext uri="{FF2B5EF4-FFF2-40B4-BE49-F238E27FC236}">
                <a16:creationId xmlns:a16="http://schemas.microsoft.com/office/drawing/2014/main" id="{ABBCB1ED-15E7-4543-9455-B253861F46B5}"/>
              </a:ext>
            </a:extLst>
          </p:cNvPr>
          <p:cNvSpPr>
            <a:spLocks noGrp="1"/>
          </p:cNvSpPr>
          <p:nvPr>
            <p:ph type="title"/>
          </p:nvPr>
        </p:nvSpPr>
        <p:spPr>
          <a:xfrm>
            <a:off x="515938" y="246621"/>
            <a:ext cx="11150600" cy="920336"/>
          </a:xfrm>
        </p:spPr>
        <p:txBody>
          <a:bodyPr/>
          <a:lstStyle/>
          <a:p>
            <a:r>
              <a:rPr lang="en-US" dirty="0"/>
              <a:t>Potential improvements</a:t>
            </a:r>
          </a:p>
        </p:txBody>
      </p:sp>
      <p:sp>
        <p:nvSpPr>
          <p:cNvPr id="6" name="Rectangle 5">
            <a:extLst>
              <a:ext uri="{FF2B5EF4-FFF2-40B4-BE49-F238E27FC236}">
                <a16:creationId xmlns:a16="http://schemas.microsoft.com/office/drawing/2014/main" id="{C6CCEA29-56C8-4A6A-9716-AF502E959B99}"/>
              </a:ext>
            </a:extLst>
          </p:cNvPr>
          <p:cNvSpPr/>
          <p:nvPr/>
        </p:nvSpPr>
        <p:spPr>
          <a:xfrm>
            <a:off x="350982" y="6086764"/>
            <a:ext cx="1311563" cy="679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413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9</a:t>
            </a:r>
          </a:p>
        </p:txBody>
      </p:sp>
      <p:sp>
        <p:nvSpPr>
          <p:cNvPr id="2" name="Rectangle 1">
            <a:extLst>
              <a:ext uri="{FF2B5EF4-FFF2-40B4-BE49-F238E27FC236}">
                <a16:creationId xmlns:a16="http://schemas.microsoft.com/office/drawing/2014/main" id="{7482F022-D1FD-4B54-8B73-C06EFCE09585}"/>
              </a:ext>
            </a:extLst>
          </p:cNvPr>
          <p:cNvSpPr/>
          <p:nvPr/>
        </p:nvSpPr>
        <p:spPr>
          <a:xfrm>
            <a:off x="11306755" y="6392849"/>
            <a:ext cx="369306" cy="3737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2ABDFEA-A0AF-407C-AAC3-14D20F5D7935}"/>
              </a:ext>
            </a:extLst>
          </p:cNvPr>
          <p:cNvSpPr txBox="1"/>
          <p:nvPr/>
        </p:nvSpPr>
        <p:spPr>
          <a:xfrm>
            <a:off x="525461" y="1698575"/>
            <a:ext cx="11029356" cy="4807406"/>
          </a:xfrm>
          <a:prstGeom prst="rect">
            <a:avLst/>
          </a:prstGeom>
          <a:noFill/>
        </p:spPr>
        <p:txBody>
          <a:bodyPr wrap="square">
            <a:spAutoFit/>
          </a:bodyPr>
          <a:lstStyle/>
          <a:p>
            <a:pPr>
              <a:lnSpc>
                <a:spcPct val="107000"/>
              </a:lnSpc>
              <a:spcBef>
                <a:spcPts val="120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Currently, the model above has proven to be at least somewhat accurate in predicting test set prices, further testing on real data sets is required for refinement, but this model would suffice for now. The dataframe measuring accuracy will help assess the model’s improvement as more data are collected.</a:t>
            </a:r>
            <a:endParaRPr lang="en-US" sz="2000" dirty="0">
              <a:solidFill>
                <a:srgbClr val="000000"/>
              </a:solidFill>
              <a:latin typeface="Calibri" panose="020F0502020204030204" pitchFamily="34" charset="0"/>
              <a:ea typeface="游明朝" panose="02020400000000000000" pitchFamily="18" charset="-128"/>
              <a:cs typeface="Times New Roman" panose="02020603050405020304" pitchFamily="18" charset="0"/>
            </a:endParaRPr>
          </a:p>
          <a:p>
            <a:pPr>
              <a:lnSpc>
                <a:spcPct val="107000"/>
              </a:lnSpc>
              <a:spcBef>
                <a:spcPts val="1200"/>
              </a:spcBef>
              <a:spcAft>
                <a:spcPts val="0"/>
              </a:spcAft>
            </a:pPr>
            <a:r>
              <a:rPr lang="en-US" sz="2000" dirty="0">
                <a:effectLst/>
                <a:latin typeface="Calibri" panose="020F0502020204030204" pitchFamily="34" charset="0"/>
                <a:ea typeface="游明朝" panose="02020400000000000000" pitchFamily="18" charset="-128"/>
                <a:cs typeface="Times New Roman" panose="02020603050405020304" pitchFamily="18" charset="0"/>
              </a:rPr>
              <a:t>The purpose of this project was to identify the different types of landmarks in the central districts of Ho Chi Minh city, Vietnam and gauge their effects on land prices while using their distance to the city center as a factor to improve accuracy. This is to aid stakeholders who have, or are wishing to invest, in real estate in Ho Chi Minh city.</a:t>
            </a:r>
          </a:p>
          <a:p>
            <a:pPr>
              <a:lnSpc>
                <a:spcPct val="107000"/>
              </a:lnSpc>
              <a:spcAft>
                <a:spcPts val="800"/>
              </a:spcAft>
            </a:pPr>
            <a:r>
              <a:rPr lang="en-US" sz="2000" dirty="0">
                <a:effectLst/>
                <a:latin typeface="Calibri" panose="020F0502020204030204" pitchFamily="34" charset="0"/>
                <a:ea typeface="游明朝" panose="02020400000000000000" pitchFamily="18" charset="-128"/>
                <a:cs typeface="Times New Roman" panose="02020603050405020304" pitchFamily="18" charset="0"/>
              </a:rPr>
              <a:t>With this model, they will be able to predict the change in land prices as landmarks are built and/or demolished in each district and make more accurate judgements on land prices when they are anticipating buying or selling.</a:t>
            </a:r>
          </a:p>
          <a:p>
            <a:pPr>
              <a:lnSpc>
                <a:spcPct val="107000"/>
              </a:lnSpc>
              <a:spcAft>
                <a:spcPts val="800"/>
              </a:spcAft>
            </a:pPr>
            <a:r>
              <a:rPr lang="en-US" sz="2000" dirty="0">
                <a:effectLst/>
                <a:latin typeface="Calibri" panose="020F0502020204030204" pitchFamily="34" charset="0"/>
                <a:ea typeface="游明朝" panose="02020400000000000000" pitchFamily="18" charset="-128"/>
                <a:cs typeface="Times New Roman" panose="02020603050405020304" pitchFamily="18" charset="0"/>
              </a:rPr>
              <a:t>More data is required to make the model accurate.</a:t>
            </a:r>
          </a:p>
          <a:p>
            <a:pPr>
              <a:lnSpc>
                <a:spcPct val="107000"/>
              </a:lnSpc>
              <a:spcBef>
                <a:spcPts val="1200"/>
              </a:spcBef>
            </a:pPr>
            <a:br>
              <a:rPr lang="en-US" dirty="0"/>
            </a:br>
            <a:endParaRPr lang="en-US" dirty="0"/>
          </a:p>
        </p:txBody>
      </p:sp>
      <p:sp>
        <p:nvSpPr>
          <p:cNvPr id="10" name="Title 1">
            <a:extLst>
              <a:ext uri="{FF2B5EF4-FFF2-40B4-BE49-F238E27FC236}">
                <a16:creationId xmlns:a16="http://schemas.microsoft.com/office/drawing/2014/main" id="{ABBCB1ED-15E7-4543-9455-B253861F46B5}"/>
              </a:ext>
            </a:extLst>
          </p:cNvPr>
          <p:cNvSpPr>
            <a:spLocks noGrp="1"/>
          </p:cNvSpPr>
          <p:nvPr>
            <p:ph type="title"/>
          </p:nvPr>
        </p:nvSpPr>
        <p:spPr>
          <a:xfrm>
            <a:off x="515938" y="246621"/>
            <a:ext cx="11150600" cy="920336"/>
          </a:xfrm>
        </p:spPr>
        <p:txBody>
          <a:bodyPr/>
          <a:lstStyle/>
          <a:p>
            <a:r>
              <a:rPr lang="en-US" dirty="0"/>
              <a:t>Conclusion</a:t>
            </a:r>
          </a:p>
        </p:txBody>
      </p:sp>
      <p:sp>
        <p:nvSpPr>
          <p:cNvPr id="6" name="Rectangle 5">
            <a:extLst>
              <a:ext uri="{FF2B5EF4-FFF2-40B4-BE49-F238E27FC236}">
                <a16:creationId xmlns:a16="http://schemas.microsoft.com/office/drawing/2014/main" id="{C6CCEA29-56C8-4A6A-9716-AF502E959B99}"/>
              </a:ext>
            </a:extLst>
          </p:cNvPr>
          <p:cNvSpPr/>
          <p:nvPr/>
        </p:nvSpPr>
        <p:spPr>
          <a:xfrm>
            <a:off x="350982" y="6086764"/>
            <a:ext cx="1311563" cy="679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563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Rectangle 3">
            <a:extLst>
              <a:ext uri="{FF2B5EF4-FFF2-40B4-BE49-F238E27FC236}">
                <a16:creationId xmlns:a16="http://schemas.microsoft.com/office/drawing/2014/main" id="{38ED236F-9A6E-4A93-A993-F597800DF99B}"/>
              </a:ext>
            </a:extLst>
          </p:cNvPr>
          <p:cNvSpPr/>
          <p:nvPr/>
        </p:nvSpPr>
        <p:spPr>
          <a:xfrm>
            <a:off x="6096000" y="4080448"/>
            <a:ext cx="3185652" cy="1504275"/>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77C534-4E98-4F81-9862-D84A8D7AE5FC}"/>
              </a:ext>
            </a:extLst>
          </p:cNvPr>
          <p:cNvSpPr/>
          <p:nvPr/>
        </p:nvSpPr>
        <p:spPr>
          <a:xfrm>
            <a:off x="9896167" y="118945"/>
            <a:ext cx="2168014" cy="12192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3355450"/>
            <a:ext cx="5143500" cy="908646"/>
          </a:xfrm>
        </p:spPr>
        <p:txBody>
          <a:bodyPr/>
          <a:lstStyle/>
          <a:p>
            <a:r>
              <a:rPr lang="en-US" dirty="0"/>
              <a:t>Introduction</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dirty="0"/>
              <a:t>Business problem</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4" name="Rectangle 3">
            <a:extLst>
              <a:ext uri="{FF2B5EF4-FFF2-40B4-BE49-F238E27FC236}">
                <a16:creationId xmlns:a16="http://schemas.microsoft.com/office/drawing/2014/main" id="{55B1368E-49E4-4F01-B1BD-77DFAA6A5DBD}"/>
              </a:ext>
            </a:extLst>
          </p:cNvPr>
          <p:cNvSpPr/>
          <p:nvPr/>
        </p:nvSpPr>
        <p:spPr>
          <a:xfrm>
            <a:off x="9929091" y="310554"/>
            <a:ext cx="1976582" cy="908646"/>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172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9" y="499595"/>
            <a:ext cx="5018170" cy="1325563"/>
          </a:xfrm>
        </p:spPr>
        <p:txBody>
          <a:bodyPr/>
          <a:lstStyle/>
          <a:p>
            <a:r>
              <a:rPr lang="en-US" dirty="0"/>
              <a:t>Real Estate Industry</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9" y="2110685"/>
            <a:ext cx="3991476" cy="4345054"/>
          </a:xfrm>
        </p:spPr>
        <p:txBody>
          <a:bodyPr/>
          <a:lstStyle/>
          <a:p>
            <a:pPr marL="0" indent="0">
              <a:buNone/>
            </a:pPr>
            <a:r>
              <a:rPr lang="en-US" dirty="0"/>
              <a:t>Real Estate is an extremely lucrative industry which revolves entirely around land prices.</a:t>
            </a:r>
          </a:p>
          <a:p>
            <a:pPr marL="0" indent="0">
              <a:buNone/>
            </a:pPr>
            <a:r>
              <a:rPr lang="en-US" dirty="0"/>
              <a:t>Predicting the fluctuations of land prices ultimately decides who profits and who pays the price in business.</a:t>
            </a:r>
          </a:p>
          <a:p>
            <a:pPr marL="0" indent="0">
              <a:buNone/>
            </a:pPr>
            <a:endParaRPr lang="en-US"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6" name="Rectangle 5">
            <a:extLst>
              <a:ext uri="{FF2B5EF4-FFF2-40B4-BE49-F238E27FC236}">
                <a16:creationId xmlns:a16="http://schemas.microsoft.com/office/drawing/2014/main" id="{D527461A-552E-40E9-BC37-38FB27CDABA1}"/>
              </a:ext>
            </a:extLst>
          </p:cNvPr>
          <p:cNvSpPr/>
          <p:nvPr/>
        </p:nvSpPr>
        <p:spPr>
          <a:xfrm>
            <a:off x="11306755" y="6392849"/>
            <a:ext cx="369306" cy="3737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4638F1E-CBCC-4334-92FD-3D447E97B714}"/>
              </a:ext>
            </a:extLst>
          </p:cNvPr>
          <p:cNvSpPr/>
          <p:nvPr/>
        </p:nvSpPr>
        <p:spPr>
          <a:xfrm>
            <a:off x="350982" y="6086764"/>
            <a:ext cx="1311563" cy="679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9</a:t>
            </a:r>
          </a:p>
        </p:txBody>
      </p:sp>
      <p:sp>
        <p:nvSpPr>
          <p:cNvPr id="2" name="Rectangle 1">
            <a:extLst>
              <a:ext uri="{FF2B5EF4-FFF2-40B4-BE49-F238E27FC236}">
                <a16:creationId xmlns:a16="http://schemas.microsoft.com/office/drawing/2014/main" id="{7482F022-D1FD-4B54-8B73-C06EFCE09585}"/>
              </a:ext>
            </a:extLst>
          </p:cNvPr>
          <p:cNvSpPr/>
          <p:nvPr/>
        </p:nvSpPr>
        <p:spPr>
          <a:xfrm>
            <a:off x="11306755" y="6392849"/>
            <a:ext cx="369306" cy="3737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2ABDFEA-A0AF-407C-AAC3-14D20F5D7935}"/>
              </a:ext>
            </a:extLst>
          </p:cNvPr>
          <p:cNvSpPr txBox="1"/>
          <p:nvPr/>
        </p:nvSpPr>
        <p:spPr>
          <a:xfrm>
            <a:off x="525461" y="1698575"/>
            <a:ext cx="11029356" cy="3262432"/>
          </a:xfrm>
          <a:prstGeom prst="rect">
            <a:avLst/>
          </a:prstGeom>
          <a:noFill/>
        </p:spPr>
        <p:txBody>
          <a:bodyPr wrap="square">
            <a:spAutoFit/>
          </a:bodyPr>
          <a:lstStyle/>
          <a:p>
            <a:r>
              <a:rPr lang="en-US" sz="2400" dirty="0"/>
              <a:t>Being able to predict land prices would help both existing and potential investors to be able to:</a:t>
            </a:r>
          </a:p>
          <a:p>
            <a:pPr marL="800100" lvl="1" indent="-342900">
              <a:buFont typeface="Arial" panose="020B0604020202020204" pitchFamily="34" charset="0"/>
              <a:buChar char="•"/>
            </a:pPr>
            <a:r>
              <a:rPr lang="en-US" sz="2000" dirty="0"/>
              <a:t>Predict the rise or fall of owned property prices, based on observable or other predicted changing factors, to be able to buy or sell them.</a:t>
            </a:r>
          </a:p>
          <a:p>
            <a:pPr marL="800100" lvl="1" indent="-342900">
              <a:buFont typeface="Arial" panose="020B0604020202020204" pitchFamily="34" charset="0"/>
              <a:buChar char="•"/>
            </a:pPr>
            <a:r>
              <a:rPr lang="en-US" sz="2000" dirty="0"/>
              <a:t>Predict property price on yet to be built projects.</a:t>
            </a:r>
          </a:p>
          <a:p>
            <a:pPr marL="800100" lvl="1" indent="-342900">
              <a:buFont typeface="Arial" panose="020B0604020202020204" pitchFamily="34" charset="0"/>
              <a:buChar char="•"/>
            </a:pPr>
            <a:r>
              <a:rPr lang="en-US" sz="2000" dirty="0"/>
              <a:t>Accurately measure the price of owned property before selling them so as not to undersell.  </a:t>
            </a:r>
          </a:p>
          <a:p>
            <a:pPr marL="800100" lvl="1" indent="-342900">
              <a:buFont typeface="Arial" panose="020B0604020202020204" pitchFamily="34" charset="0"/>
              <a:buChar char="•"/>
            </a:pPr>
            <a:r>
              <a:rPr lang="en-US" sz="2000" dirty="0"/>
              <a:t>Estimate cost of property while looking to purchase so as not to overpay.</a:t>
            </a:r>
          </a:p>
          <a:p>
            <a:pPr marL="800100" lvl="1" indent="-342900">
              <a:buFont typeface="Arial" panose="020B0604020202020204" pitchFamily="34" charset="0"/>
              <a:buChar char="•"/>
            </a:pPr>
            <a:r>
              <a:rPr lang="en-US" sz="2000" dirty="0"/>
              <a:t>Plan facilities to be built on newly acquired land to maximize land prices once projects are completed.</a:t>
            </a:r>
            <a:br>
              <a:rPr lang="en-US" dirty="0"/>
            </a:br>
            <a:endParaRPr lang="en-US" dirty="0"/>
          </a:p>
        </p:txBody>
      </p:sp>
      <p:sp>
        <p:nvSpPr>
          <p:cNvPr id="10" name="Title 1">
            <a:extLst>
              <a:ext uri="{FF2B5EF4-FFF2-40B4-BE49-F238E27FC236}">
                <a16:creationId xmlns:a16="http://schemas.microsoft.com/office/drawing/2014/main" id="{ABBCB1ED-15E7-4543-9455-B253861F46B5}"/>
              </a:ext>
            </a:extLst>
          </p:cNvPr>
          <p:cNvSpPr>
            <a:spLocks noGrp="1"/>
          </p:cNvSpPr>
          <p:nvPr>
            <p:ph type="title"/>
          </p:nvPr>
        </p:nvSpPr>
        <p:spPr>
          <a:xfrm>
            <a:off x="515938" y="246621"/>
            <a:ext cx="11150600" cy="920336"/>
          </a:xfrm>
        </p:spPr>
        <p:txBody>
          <a:bodyPr/>
          <a:lstStyle/>
          <a:p>
            <a:r>
              <a:rPr lang="en-US" dirty="0"/>
              <a:t>Land price prediction</a:t>
            </a:r>
          </a:p>
        </p:txBody>
      </p:sp>
      <p:sp>
        <p:nvSpPr>
          <p:cNvPr id="6" name="Rectangle 5">
            <a:extLst>
              <a:ext uri="{FF2B5EF4-FFF2-40B4-BE49-F238E27FC236}">
                <a16:creationId xmlns:a16="http://schemas.microsoft.com/office/drawing/2014/main" id="{C6CCEA29-56C8-4A6A-9716-AF502E959B99}"/>
              </a:ext>
            </a:extLst>
          </p:cNvPr>
          <p:cNvSpPr/>
          <p:nvPr/>
        </p:nvSpPr>
        <p:spPr>
          <a:xfrm>
            <a:off x="350982" y="6086764"/>
            <a:ext cx="1311563" cy="679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0097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Data Acquisition</a:t>
            </a:r>
          </a:p>
        </p:txBody>
      </p:sp>
      <p:sp>
        <p:nvSpPr>
          <p:cNvPr id="4" name="Slide Number Placeholder 3"/>
          <p:cNvSpPr>
            <a:spLocks noGrp="1"/>
          </p:cNvSpPr>
          <p:nvPr>
            <p:ph type="sldNum" sz="quarter" idx="12"/>
          </p:nvPr>
        </p:nvSpPr>
        <p:spPr/>
        <p:txBody>
          <a:bodyPr/>
          <a:lstStyle/>
          <a:p>
            <a:r>
              <a:rPr lang="en-US" dirty="0"/>
              <a:t>9</a:t>
            </a:r>
          </a:p>
        </p:txBody>
      </p:sp>
      <p:sp>
        <p:nvSpPr>
          <p:cNvPr id="2" name="Rectangle 1">
            <a:extLst>
              <a:ext uri="{FF2B5EF4-FFF2-40B4-BE49-F238E27FC236}">
                <a16:creationId xmlns:a16="http://schemas.microsoft.com/office/drawing/2014/main" id="{7482F022-D1FD-4B54-8B73-C06EFCE09585}"/>
              </a:ext>
            </a:extLst>
          </p:cNvPr>
          <p:cNvSpPr/>
          <p:nvPr/>
        </p:nvSpPr>
        <p:spPr>
          <a:xfrm>
            <a:off x="11306755" y="6392849"/>
            <a:ext cx="369306" cy="3737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2ABDFEA-A0AF-407C-AAC3-14D20F5D7935}"/>
              </a:ext>
            </a:extLst>
          </p:cNvPr>
          <p:cNvSpPr txBox="1"/>
          <p:nvPr/>
        </p:nvSpPr>
        <p:spPr>
          <a:xfrm>
            <a:off x="515938" y="1810896"/>
            <a:ext cx="11029356" cy="3236207"/>
          </a:xfrm>
          <a:prstGeom prst="rect">
            <a:avLst/>
          </a:prstGeom>
          <a:noFill/>
        </p:spPr>
        <p:txBody>
          <a:bodyPr wrap="square">
            <a:spAutoFit/>
          </a:bodyPr>
          <a:lstStyle/>
          <a:p>
            <a:pPr marL="342900" lvl="0" indent="-342900">
              <a:lnSpc>
                <a:spcPct val="107000"/>
              </a:lnSpc>
              <a:spcAft>
                <a:spcPts val="0"/>
              </a:spcAft>
              <a:buFont typeface="Symbol" panose="05050102010706020507" pitchFamily="18" charset="2"/>
              <a:buChar char=""/>
            </a:pPr>
            <a:r>
              <a:rPr lang="en-US" sz="2400" dirty="0">
                <a:effectLst/>
                <a:latin typeface="Calibri" panose="020F0502020204030204" pitchFamily="34" charset="0"/>
                <a:ea typeface="游明朝" panose="02020400000000000000" pitchFamily="18" charset="-128"/>
                <a:cs typeface="Times New Roman" panose="02020603050405020304" pitchFamily="18" charset="0"/>
              </a:rPr>
              <a:t>The average land prices in each district will be </a:t>
            </a:r>
            <a:r>
              <a:rPr lang="en-US" sz="2400" dirty="0">
                <a:latin typeface="Calibri" panose="020F0502020204030204" pitchFamily="34" charset="0"/>
                <a:ea typeface="游明朝" panose="02020400000000000000" pitchFamily="18" charset="-128"/>
                <a:cs typeface="Times New Roman" panose="02020603050405020304" pitchFamily="18" charset="0"/>
              </a:rPr>
              <a:t>scraped from a</a:t>
            </a:r>
            <a:r>
              <a:rPr lang="en-US" sz="2400" dirty="0">
                <a:effectLst/>
                <a:latin typeface="Calibri" panose="020F0502020204030204" pitchFamily="34" charset="0"/>
                <a:ea typeface="游明朝" panose="02020400000000000000" pitchFamily="18" charset="-128"/>
                <a:cs typeface="Times New Roman" panose="02020603050405020304" pitchFamily="18" charset="0"/>
              </a:rPr>
              <a:t> very well-known Vietnamese real estate website</a:t>
            </a:r>
            <a:r>
              <a:rPr lang="en-US" sz="2400" b="1" dirty="0">
                <a:effectLst/>
                <a:latin typeface="Calibri" panose="020F0502020204030204" pitchFamily="34" charset="0"/>
                <a:ea typeface="游明朝" panose="02020400000000000000" pitchFamily="18" charset="-128"/>
                <a:cs typeface="Times New Roman" panose="02020603050405020304" pitchFamily="18" charset="0"/>
              </a:rPr>
              <a:t>: mogi.vn</a:t>
            </a:r>
            <a:endParaRPr lang="en-US" sz="2400" dirty="0">
              <a:effectLst/>
              <a:latin typeface="Calibri" panose="020F0502020204030204" pitchFamily="34" charset="0"/>
              <a:ea typeface="游明朝" panose="02020400000000000000" pitchFamily="18" charset="-128"/>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2400" dirty="0">
                <a:effectLst/>
                <a:latin typeface="Calibri" panose="020F0502020204030204" pitchFamily="34" charset="0"/>
                <a:ea typeface="游明朝" panose="02020400000000000000" pitchFamily="18" charset="-128"/>
                <a:cs typeface="Times New Roman" panose="02020603050405020304" pitchFamily="18" charset="0"/>
              </a:rPr>
              <a:t>The number and types of landmarks of the defined area will be provided by </a:t>
            </a:r>
            <a:r>
              <a:rPr lang="en-US" sz="2400" b="1" dirty="0">
                <a:effectLst/>
                <a:latin typeface="Calibri" panose="020F0502020204030204" pitchFamily="34" charset="0"/>
                <a:ea typeface="游明朝" panose="02020400000000000000" pitchFamily="18" charset="-128"/>
                <a:cs typeface="Times New Roman" panose="02020603050405020304" pitchFamily="18" charset="0"/>
              </a:rPr>
              <a:t>Foursquare API</a:t>
            </a:r>
            <a:endParaRPr lang="en-US" sz="2400" dirty="0">
              <a:effectLst/>
              <a:latin typeface="Calibri" panose="020F0502020204030204" pitchFamily="34" charset="0"/>
              <a:ea typeface="游明朝" panose="02020400000000000000" pitchFamily="18" charset="-128"/>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2400" dirty="0">
                <a:effectLst/>
                <a:latin typeface="Calibri" panose="020F0502020204030204" pitchFamily="34" charset="0"/>
                <a:ea typeface="游明朝" panose="02020400000000000000" pitchFamily="18" charset="-128"/>
                <a:cs typeface="Times New Roman" panose="02020603050405020304" pitchFamily="18" charset="0"/>
              </a:rPr>
              <a:t>The coordinates of each district will be provided by </a:t>
            </a:r>
            <a:r>
              <a:rPr lang="en-US" sz="2400" b="1" dirty="0">
                <a:effectLst/>
                <a:latin typeface="Calibri" panose="020F0502020204030204" pitchFamily="34" charset="0"/>
                <a:ea typeface="游明朝" panose="02020400000000000000" pitchFamily="18" charset="-128"/>
                <a:cs typeface="Times New Roman" panose="02020603050405020304" pitchFamily="18" charset="0"/>
              </a:rPr>
              <a:t>Google Maps API geocoding</a:t>
            </a:r>
            <a:endParaRPr lang="en-US" sz="2400" dirty="0">
              <a:effectLst/>
              <a:latin typeface="Calibri" panose="020F0502020204030204" pitchFamily="34" charset="0"/>
              <a:ea typeface="游明朝" panose="02020400000000000000" pitchFamily="18" charset="-128"/>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2400" dirty="0">
                <a:effectLst/>
                <a:latin typeface="Calibri" panose="020F0502020204030204" pitchFamily="34" charset="0"/>
                <a:ea typeface="游明朝" panose="02020400000000000000" pitchFamily="18" charset="-128"/>
                <a:cs typeface="Times New Roman" panose="02020603050405020304" pitchFamily="18" charset="0"/>
              </a:rPr>
              <a:t>The boundaries of each district will be gathered on </a:t>
            </a:r>
            <a:r>
              <a:rPr lang="en-US" sz="2400" b="1" dirty="0">
                <a:effectLst/>
                <a:latin typeface="Calibri" panose="020F0502020204030204" pitchFamily="34" charset="0"/>
                <a:ea typeface="游明朝" panose="02020400000000000000" pitchFamily="18" charset="-128"/>
                <a:cs typeface="Times New Roman" panose="02020603050405020304" pitchFamily="18" charset="0"/>
              </a:rPr>
              <a:t>Google</a:t>
            </a:r>
            <a:r>
              <a:rPr lang="en-US" sz="2400" dirty="0">
                <a:effectLst/>
                <a:latin typeface="Calibri" panose="020F0502020204030204" pitchFamily="34" charset="0"/>
                <a:ea typeface="游明朝" panose="02020400000000000000" pitchFamily="18" charset="-128"/>
                <a:cs typeface="Times New Roman" panose="02020603050405020304" pitchFamily="18" charset="0"/>
              </a:rPr>
              <a:t> and drawn onto a geojson file</a:t>
            </a:r>
          </a:p>
          <a:p>
            <a:pPr marL="342900" lvl="0" indent="-342900">
              <a:lnSpc>
                <a:spcPct val="107000"/>
              </a:lnSpc>
              <a:spcAft>
                <a:spcPts val="800"/>
              </a:spcAft>
              <a:buFont typeface="Symbol" panose="05050102010706020507" pitchFamily="18" charset="2"/>
              <a:buChar char=""/>
            </a:pPr>
            <a:r>
              <a:rPr lang="en-US" sz="2400" dirty="0">
                <a:effectLst/>
                <a:latin typeface="Calibri" panose="020F0502020204030204" pitchFamily="34" charset="0"/>
                <a:ea typeface="游明朝" panose="02020400000000000000" pitchFamily="18" charset="-128"/>
                <a:cs typeface="Times New Roman" panose="02020603050405020304" pitchFamily="18" charset="0"/>
              </a:rPr>
              <a:t>The distance to the city center can be calculated using their coordinates</a:t>
            </a:r>
          </a:p>
        </p:txBody>
      </p:sp>
      <p:sp>
        <p:nvSpPr>
          <p:cNvPr id="10" name="Rectangle 9">
            <a:extLst>
              <a:ext uri="{FF2B5EF4-FFF2-40B4-BE49-F238E27FC236}">
                <a16:creationId xmlns:a16="http://schemas.microsoft.com/office/drawing/2014/main" id="{12445F58-92C5-40B1-87ED-6EC72022CEA1}"/>
              </a:ext>
            </a:extLst>
          </p:cNvPr>
          <p:cNvSpPr/>
          <p:nvPr/>
        </p:nvSpPr>
        <p:spPr>
          <a:xfrm>
            <a:off x="350982" y="6086764"/>
            <a:ext cx="1311563" cy="679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65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518001" y="321834"/>
            <a:ext cx="4937211" cy="1325563"/>
          </a:xfrm>
        </p:spPr>
        <p:txBody>
          <a:bodyPr/>
          <a:lstStyle/>
          <a:p>
            <a:r>
              <a:rPr lang="en-US" dirty="0"/>
              <a:t>Data filtering</a:t>
            </a:r>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01892" y="1478044"/>
            <a:ext cx="4151027" cy="4351338"/>
          </a:xfrm>
        </p:spPr>
        <p:txBody>
          <a:bodyPr/>
          <a:lstStyle/>
          <a:p>
            <a:pPr indent="0">
              <a:lnSpc>
                <a:spcPct val="107000"/>
              </a:lnSpc>
              <a:spcAft>
                <a:spcPts val="800"/>
              </a:spcAft>
              <a:buNone/>
            </a:pPr>
            <a:r>
              <a:rPr lang="en-US" sz="2000" dirty="0">
                <a:ea typeface="游明朝" panose="02020400000000000000" pitchFamily="18" charset="-128"/>
                <a:cs typeface="Times New Roman" panose="02020603050405020304" pitchFamily="18" charset="0"/>
              </a:rPr>
              <a:t>D</a:t>
            </a:r>
            <a:r>
              <a:rPr lang="en-US" sz="2000" dirty="0">
                <a:effectLst/>
                <a:ea typeface="游明朝" panose="02020400000000000000" pitchFamily="18" charset="-128"/>
                <a:cs typeface="Times New Roman" panose="02020603050405020304" pitchFamily="18" charset="0"/>
              </a:rPr>
              <a:t>istrict 1 (Q.1 on the map) is the economic center </a:t>
            </a:r>
            <a:r>
              <a:rPr lang="en-US" sz="2000" dirty="0">
                <a:ea typeface="游明朝" panose="02020400000000000000" pitchFamily="18" charset="-128"/>
                <a:cs typeface="Times New Roman" panose="02020603050405020304" pitchFamily="18" charset="0"/>
                <a:sym typeface="Wingdings" panose="05000000000000000000" pitchFamily="2" charset="2"/>
              </a:rPr>
              <a:t> </a:t>
            </a:r>
            <a:r>
              <a:rPr lang="en-US" sz="2000" dirty="0">
                <a:effectLst/>
                <a:ea typeface="游明朝" panose="02020400000000000000" pitchFamily="18" charset="-128"/>
                <a:cs typeface="Times New Roman" panose="02020603050405020304" pitchFamily="18" charset="0"/>
              </a:rPr>
              <a:t>land prices drop the farther away you go. </a:t>
            </a:r>
          </a:p>
          <a:p>
            <a:pPr indent="0">
              <a:lnSpc>
                <a:spcPct val="107000"/>
              </a:lnSpc>
              <a:spcAft>
                <a:spcPts val="800"/>
              </a:spcAft>
              <a:buNone/>
            </a:pPr>
            <a:r>
              <a:rPr lang="en-US" sz="2000" dirty="0">
                <a:effectLst/>
                <a:ea typeface="游明朝" panose="02020400000000000000" pitchFamily="18" charset="-128"/>
                <a:cs typeface="Times New Roman" panose="02020603050405020304" pitchFamily="18" charset="0"/>
              </a:rPr>
              <a:t>The four large surrounding areas are sparsely populated suburbs or uninhabited empty land. </a:t>
            </a:r>
          </a:p>
          <a:p>
            <a:pPr indent="0">
              <a:lnSpc>
                <a:spcPct val="107000"/>
              </a:lnSpc>
              <a:spcAft>
                <a:spcPts val="800"/>
              </a:spcAft>
              <a:buNone/>
            </a:pPr>
            <a:r>
              <a:rPr lang="en-US" sz="2000" dirty="0">
                <a:effectLst/>
                <a:ea typeface="游明朝" panose="02020400000000000000" pitchFamily="18" charset="-128"/>
                <a:cs typeface="Times New Roman" panose="02020603050405020304" pitchFamily="18" charset="0"/>
              </a:rPr>
              <a:t>To minimize outliers and improve model accuracy </a:t>
            </a:r>
            <a:r>
              <a:rPr lang="en-US" sz="2000" dirty="0">
                <a:effectLst/>
                <a:ea typeface="游明朝" panose="02020400000000000000" pitchFamily="18" charset="-128"/>
                <a:cs typeface="Times New Roman" panose="02020603050405020304" pitchFamily="18" charset="0"/>
                <a:sym typeface="Wingdings" panose="05000000000000000000" pitchFamily="2" charset="2"/>
              </a:rPr>
              <a:t></a:t>
            </a:r>
            <a:r>
              <a:rPr lang="en-US" sz="2000" dirty="0">
                <a:ea typeface="游明朝" panose="02020400000000000000" pitchFamily="18" charset="-128"/>
                <a:cs typeface="Times New Roman" panose="02020603050405020304" pitchFamily="18" charset="0"/>
                <a:sym typeface="Wingdings" panose="05000000000000000000" pitchFamily="2" charset="2"/>
              </a:rPr>
              <a:t> eliminate areas with land that stakeholders are not interested in and/or mostly uninhabited.</a:t>
            </a:r>
            <a:br>
              <a:rPr lang="en-US" sz="2000" dirty="0"/>
            </a:br>
            <a:endParaRPr lang="en-US" sz="2000" dirty="0"/>
          </a:p>
        </p:txBody>
      </p:sp>
      <p:pic>
        <p:nvPicPr>
          <p:cNvPr id="7" name="Picture Placeholder 6">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a:srcRect/>
          <a:stretch/>
        </p:blipFill>
        <p:spPr>
          <a:xfrm>
            <a:off x="5455212" y="967666"/>
            <a:ext cx="4884848" cy="4944861"/>
          </a:xfrm>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
        <p:nvSpPr>
          <p:cNvPr id="5" name="Rectangle 4">
            <a:extLst>
              <a:ext uri="{FF2B5EF4-FFF2-40B4-BE49-F238E27FC236}">
                <a16:creationId xmlns:a16="http://schemas.microsoft.com/office/drawing/2014/main" id="{6B7F2322-4013-4601-B568-83E506317140}"/>
              </a:ext>
            </a:extLst>
          </p:cNvPr>
          <p:cNvSpPr/>
          <p:nvPr/>
        </p:nvSpPr>
        <p:spPr>
          <a:xfrm>
            <a:off x="515938" y="1749287"/>
            <a:ext cx="159923" cy="333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25F557-7608-4203-BEE3-9089DB46BA91}"/>
              </a:ext>
            </a:extLst>
          </p:cNvPr>
          <p:cNvSpPr/>
          <p:nvPr/>
        </p:nvSpPr>
        <p:spPr>
          <a:xfrm>
            <a:off x="11306755" y="6392849"/>
            <a:ext cx="369306" cy="3737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45198A4-F453-43BE-9DBB-073165C6414F}"/>
              </a:ext>
            </a:extLst>
          </p:cNvPr>
          <p:cNvCxnSpPr>
            <a:cxnSpLocks/>
          </p:cNvCxnSpPr>
          <p:nvPr/>
        </p:nvCxnSpPr>
        <p:spPr>
          <a:xfrm flipH="1">
            <a:off x="7780673" y="2723535"/>
            <a:ext cx="242450" cy="232728"/>
          </a:xfrm>
          <a:prstGeom prst="straightConnector1">
            <a:avLst/>
          </a:prstGeom>
          <a:ln w="47625">
            <a:solidFill>
              <a:srgbClr val="D42229"/>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5A83CE00-17D1-4CF5-BF05-C04EEA0C04F5}"/>
              </a:ext>
            </a:extLst>
          </p:cNvPr>
          <p:cNvSpPr/>
          <p:nvPr/>
        </p:nvSpPr>
        <p:spPr>
          <a:xfrm>
            <a:off x="350982" y="6086764"/>
            <a:ext cx="1311563" cy="679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730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a:srcRect/>
          <a:stretch/>
        </p:blipFill>
        <p:spPr>
          <a:xfrm>
            <a:off x="710812" y="732351"/>
            <a:ext cx="5305661" cy="5298049"/>
          </a:xfrm>
        </p:spPr>
      </p:pic>
      <p:sp>
        <p:nvSpPr>
          <p:cNvPr id="3" name="Rectangle 2">
            <a:extLst>
              <a:ext uri="{FF2B5EF4-FFF2-40B4-BE49-F238E27FC236}">
                <a16:creationId xmlns:a16="http://schemas.microsoft.com/office/drawing/2014/main" id="{2A9F66B1-673D-43E2-BA72-EBAD720CC01C}"/>
              </a:ext>
            </a:extLst>
          </p:cNvPr>
          <p:cNvSpPr/>
          <p:nvPr/>
        </p:nvSpPr>
        <p:spPr>
          <a:xfrm>
            <a:off x="6346348" y="1699490"/>
            <a:ext cx="1957143" cy="932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07845A-2F23-4ABB-8805-A380532B3D74}"/>
              </a:ext>
            </a:extLst>
          </p:cNvPr>
          <p:cNvSpPr/>
          <p:nvPr/>
        </p:nvSpPr>
        <p:spPr>
          <a:xfrm>
            <a:off x="6346348" y="3971636"/>
            <a:ext cx="2899252" cy="1500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083BD41-8C8F-4E60-9D72-8D7CD8CC0539}"/>
              </a:ext>
            </a:extLst>
          </p:cNvPr>
          <p:cNvSpPr txBox="1"/>
          <p:nvPr/>
        </p:nvSpPr>
        <p:spPr>
          <a:xfrm>
            <a:off x="6770643" y="1106808"/>
            <a:ext cx="4710545" cy="4923592"/>
          </a:xfrm>
          <a:prstGeom prst="rect">
            <a:avLst/>
          </a:prstGeom>
          <a:noFill/>
        </p:spPr>
        <p:txBody>
          <a:bodyPr wrap="square">
            <a:spAutoFit/>
          </a:bodyPr>
          <a:lstStyle/>
          <a:p>
            <a:pPr>
              <a:lnSpc>
                <a:spcPct val="107000"/>
              </a:lnSpc>
              <a:spcAft>
                <a:spcPts val="800"/>
              </a:spcAft>
            </a:pPr>
            <a:r>
              <a:rPr lang="en-US" dirty="0">
                <a:effectLst/>
                <a:latin typeface="Calibri" panose="020F0502020204030204" pitchFamily="34" charset="0"/>
                <a:ea typeface="游明朝" panose="02020400000000000000" pitchFamily="18" charset="-128"/>
                <a:cs typeface="Times New Roman" panose="02020603050405020304" pitchFamily="18" charset="0"/>
              </a:rPr>
              <a:t>The dataset will only include districts with economic significance (close to district 1):</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District 1</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District 2</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District 3</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District 4</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District 5</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District 6</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District 7</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District 8</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District 10</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District 11</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Binh Thanh District</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Phu Nhuan District</a:t>
            </a:r>
          </a:p>
          <a:p>
            <a:pPr marL="342900" lvl="0" indent="-342900">
              <a:lnSpc>
                <a:spcPct val="107000"/>
              </a:lnSpc>
              <a:spcAft>
                <a:spcPts val="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Go Vap District</a:t>
            </a:r>
          </a:p>
          <a:p>
            <a:pPr marL="342900" lvl="0" indent="-342900">
              <a:lnSpc>
                <a:spcPct val="107000"/>
              </a:lnSpc>
              <a:spcAft>
                <a:spcPts val="800"/>
              </a:spcAft>
              <a:buFont typeface="Symbol" panose="05050102010706020507" pitchFamily="18" charset="2"/>
              <a:buChar char=""/>
            </a:pPr>
            <a:r>
              <a:rPr lang="en-US" dirty="0">
                <a:effectLst/>
                <a:latin typeface="Calibri" panose="020F0502020204030204" pitchFamily="34" charset="0"/>
                <a:ea typeface="游明朝" panose="02020400000000000000" pitchFamily="18" charset="-128"/>
                <a:cs typeface="Times New Roman" panose="02020603050405020304" pitchFamily="18" charset="0"/>
              </a:rPr>
              <a:t>Tan Binh District</a:t>
            </a:r>
          </a:p>
        </p:txBody>
      </p:sp>
      <p:sp>
        <p:nvSpPr>
          <p:cNvPr id="19" name="Title 1">
            <a:extLst>
              <a:ext uri="{FF2B5EF4-FFF2-40B4-BE49-F238E27FC236}">
                <a16:creationId xmlns:a16="http://schemas.microsoft.com/office/drawing/2014/main" id="{6A98EBBA-B45E-4442-9845-58D645282054}"/>
              </a:ext>
            </a:extLst>
          </p:cNvPr>
          <p:cNvSpPr>
            <a:spLocks noGrp="1"/>
          </p:cNvSpPr>
          <p:nvPr>
            <p:ph type="title"/>
          </p:nvPr>
        </p:nvSpPr>
        <p:spPr>
          <a:xfrm>
            <a:off x="6770643" y="164818"/>
            <a:ext cx="4937211" cy="1325563"/>
          </a:xfrm>
        </p:spPr>
        <p:txBody>
          <a:bodyPr/>
          <a:lstStyle/>
          <a:p>
            <a:r>
              <a:rPr lang="en-US" sz="3200" dirty="0"/>
              <a:t>Data set</a:t>
            </a:r>
          </a:p>
        </p:txBody>
      </p:sp>
    </p:spTree>
    <p:extLst>
      <p:ext uri="{BB962C8B-B14F-4D97-AF65-F5344CB8AC3E}">
        <p14:creationId xmlns:p14="http://schemas.microsoft.com/office/powerpoint/2010/main" val="2928802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9" y="499595"/>
            <a:ext cx="5018170" cy="1325563"/>
          </a:xfrm>
        </p:spPr>
        <p:txBody>
          <a:bodyPr/>
          <a:lstStyle/>
          <a:p>
            <a:r>
              <a:rPr lang="en-US" dirty="0"/>
              <a:t>Data collection area</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9" y="2110685"/>
            <a:ext cx="3991476" cy="4345054"/>
          </a:xfrm>
        </p:spPr>
        <p:txBody>
          <a:bodyPr/>
          <a:lstStyle/>
          <a:p>
            <a:pPr marL="0" indent="0">
              <a:buNone/>
            </a:pPr>
            <a:r>
              <a:rPr lang="en-US" dirty="0">
                <a:effectLst/>
                <a:latin typeface="Calibri" panose="020F0502020204030204" pitchFamily="34" charset="0"/>
                <a:ea typeface="游明朝" panose="02020400000000000000" pitchFamily="18" charset="-128"/>
                <a:cs typeface="Times New Roman" panose="02020603050405020304" pitchFamily="18" charset="0"/>
              </a:rPr>
              <a:t>Since we are using average land prices, we must also use an average circular plot of land in each district.</a:t>
            </a:r>
          </a:p>
          <a:p>
            <a:pPr marL="0" indent="0">
              <a:buNone/>
            </a:pPr>
            <a:r>
              <a:rPr lang="en-US" dirty="0">
                <a:latin typeface="Calibri" panose="020F0502020204030204" pitchFamily="34" charset="0"/>
                <a:ea typeface="游明朝" panose="02020400000000000000" pitchFamily="18" charset="-128"/>
                <a:cs typeface="Times New Roman" panose="02020603050405020304" pitchFamily="18" charset="0"/>
              </a:rPr>
              <a:t>We choose to use a circle with 600m radius so as not to exceed any district boundary while covering as much area as possible to find landmarks.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260238"/>
            <a:ext cx="6307353" cy="5259895"/>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
        <p:nvSpPr>
          <p:cNvPr id="6" name="Rectangle 5">
            <a:extLst>
              <a:ext uri="{FF2B5EF4-FFF2-40B4-BE49-F238E27FC236}">
                <a16:creationId xmlns:a16="http://schemas.microsoft.com/office/drawing/2014/main" id="{D527461A-552E-40E9-BC37-38FB27CDABA1}"/>
              </a:ext>
            </a:extLst>
          </p:cNvPr>
          <p:cNvSpPr/>
          <p:nvPr/>
        </p:nvSpPr>
        <p:spPr>
          <a:xfrm>
            <a:off x="11306755" y="6392849"/>
            <a:ext cx="369306" cy="3737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4638F1E-CBCC-4334-92FD-3D447E97B714}"/>
              </a:ext>
            </a:extLst>
          </p:cNvPr>
          <p:cNvSpPr/>
          <p:nvPr/>
        </p:nvSpPr>
        <p:spPr>
          <a:xfrm>
            <a:off x="350982" y="6086764"/>
            <a:ext cx="1311563" cy="679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850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Distance from City center vs Land Prices</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
        <p:nvSpPr>
          <p:cNvPr id="4" name="Rectangle 3">
            <a:extLst>
              <a:ext uri="{FF2B5EF4-FFF2-40B4-BE49-F238E27FC236}">
                <a16:creationId xmlns:a16="http://schemas.microsoft.com/office/drawing/2014/main" id="{95750070-3A2E-4ED5-94FC-30510F8A73D0}"/>
              </a:ext>
            </a:extLst>
          </p:cNvPr>
          <p:cNvSpPr/>
          <p:nvPr/>
        </p:nvSpPr>
        <p:spPr>
          <a:xfrm>
            <a:off x="11306755" y="6392849"/>
            <a:ext cx="369306" cy="37371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8562E47-F00B-48EA-BA74-D6C2469E225B}"/>
              </a:ext>
            </a:extLst>
          </p:cNvPr>
          <p:cNvSpPr/>
          <p:nvPr/>
        </p:nvSpPr>
        <p:spPr>
          <a:xfrm>
            <a:off x="350982" y="6086764"/>
            <a:ext cx="1311563" cy="679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670F2A4-652E-4895-A275-B2D86779FB20}"/>
              </a:ext>
            </a:extLst>
          </p:cNvPr>
          <p:cNvPicPr>
            <a:picLocks noChangeAspect="1"/>
          </p:cNvPicPr>
          <p:nvPr/>
        </p:nvPicPr>
        <p:blipFill>
          <a:blip r:embed="rId3"/>
          <a:stretch>
            <a:fillRect/>
          </a:stretch>
        </p:blipFill>
        <p:spPr>
          <a:xfrm>
            <a:off x="515938" y="1425649"/>
            <a:ext cx="6597602" cy="4402422"/>
          </a:xfrm>
          <a:prstGeom prst="rect">
            <a:avLst/>
          </a:prstGeom>
        </p:spPr>
      </p:pic>
      <p:sp>
        <p:nvSpPr>
          <p:cNvPr id="7" name="TextBox 6">
            <a:extLst>
              <a:ext uri="{FF2B5EF4-FFF2-40B4-BE49-F238E27FC236}">
                <a16:creationId xmlns:a16="http://schemas.microsoft.com/office/drawing/2014/main" id="{E1B2BF7D-4E14-4BD5-B508-97978492AD57}"/>
              </a:ext>
            </a:extLst>
          </p:cNvPr>
          <p:cNvSpPr txBox="1"/>
          <p:nvPr/>
        </p:nvSpPr>
        <p:spPr>
          <a:xfrm>
            <a:off x="7519386" y="1826210"/>
            <a:ext cx="3311371" cy="2862322"/>
          </a:xfrm>
          <a:prstGeom prst="rect">
            <a:avLst/>
          </a:prstGeom>
          <a:noFill/>
        </p:spPr>
        <p:txBody>
          <a:bodyPr wrap="square" rtlCol="0">
            <a:spAutoFit/>
          </a:bodyPr>
          <a:lstStyle/>
          <a:p>
            <a:r>
              <a:rPr lang="en-US" dirty="0"/>
              <a:t>This plot of the data set shows that the distance between a district and the city center and its land price has a linear inverse relationship.</a:t>
            </a:r>
          </a:p>
          <a:p>
            <a:endParaRPr lang="en-US" dirty="0"/>
          </a:p>
          <a:p>
            <a:r>
              <a:rPr lang="en-US" dirty="0"/>
              <a:t>Although it seems to not be a very good linear relationship, this is most likely due to the data set being too small.</a:t>
            </a:r>
          </a:p>
        </p:txBody>
      </p:sp>
    </p:spTree>
    <p:extLst>
      <p:ext uri="{BB962C8B-B14F-4D97-AF65-F5344CB8AC3E}">
        <p14:creationId xmlns:p14="http://schemas.microsoft.com/office/powerpoint/2010/main" val="906975187"/>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A3C70ECFAB8394ABEFF06CBE16E1500" ma:contentTypeVersion="2" ma:contentTypeDescription="Create a new document." ma:contentTypeScope="" ma:versionID="97b5159efc1a5891598cb3e7bbfe42a8">
  <xsd:schema xmlns:xsd="http://www.w3.org/2001/XMLSchema" xmlns:xs="http://www.w3.org/2001/XMLSchema" xmlns:p="http://schemas.microsoft.com/office/2006/metadata/properties" xmlns:ns3="0c22a3f9-5071-48d2-90cd-56c44d4a18ba" targetNamespace="http://schemas.microsoft.com/office/2006/metadata/properties" ma:root="true" ma:fieldsID="1d7b79a4cc1d29deb825bea3c7c93171" ns3:_="">
    <xsd:import namespace="0c22a3f9-5071-48d2-90cd-56c44d4a18b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22a3f9-5071-48d2-90cd-56c44d4a18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c22a3f9-5071-48d2-90cd-56c44d4a18ba"/>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28FEE9C2-9AB6-452B-B048-BD43DD88BF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22a3f9-5071-48d2-90cd-56c44d4a18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1301</TotalTime>
  <Words>1034</Words>
  <Application>Microsoft Office PowerPoint</Application>
  <PresentationFormat>Widescreen</PresentationFormat>
  <Paragraphs>100</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Corbel</vt:lpstr>
      <vt:lpstr>Symbol</vt:lpstr>
      <vt:lpstr>Office Theme</vt:lpstr>
      <vt:lpstr>Ho Chi Minh City Land Price Prediction model</vt:lpstr>
      <vt:lpstr>Introduction</vt:lpstr>
      <vt:lpstr>Real Estate Industry</vt:lpstr>
      <vt:lpstr>Land price prediction</vt:lpstr>
      <vt:lpstr>Data Acquisition</vt:lpstr>
      <vt:lpstr>Data filtering</vt:lpstr>
      <vt:lpstr>Data set</vt:lpstr>
      <vt:lpstr>Data collection area</vt:lpstr>
      <vt:lpstr>Distance from City center vs Land Prices</vt:lpstr>
      <vt:lpstr>Number of landmarks vs Land Prices</vt:lpstr>
      <vt:lpstr>Accuracy</vt:lpstr>
      <vt:lpstr>Difficulties</vt:lpstr>
      <vt:lpstr>Potential improvements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 Chi Minh City Land Price Prediction model</dc:title>
  <dc:creator>Di Vo</dc:creator>
  <cp:lastModifiedBy>Di Vo</cp:lastModifiedBy>
  <cp:revision>27</cp:revision>
  <dcterms:created xsi:type="dcterms:W3CDTF">2020-08-02T11:29:49Z</dcterms:created>
  <dcterms:modified xsi:type="dcterms:W3CDTF">2020-08-03T11:01:18Z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0x010100EA3C70ECFAB8394ABEFF06CBE16E1500</vt:lpwstr>
  </property>
</Properties>
</file>